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95" r:id="rId13"/>
    <p:sldId id="464" r:id="rId14"/>
    <p:sldId id="492" r:id="rId15"/>
    <p:sldId id="463" r:id="rId16"/>
    <p:sldId id="261" r:id="rId17"/>
    <p:sldId id="494" r:id="rId18"/>
    <p:sldId id="263" r:id="rId19"/>
    <p:sldId id="264" r:id="rId20"/>
  </p:sldIdLst>
  <p:sldSz cx="24382413" cy="13716000"/>
  <p:notesSz cx="6858000" cy="9144000"/>
  <p:embeddedFontLst>
    <p:embeddedFont>
      <p:font typeface="Bitter" pitchFamily="2" charset="77"/>
      <p:regular r:id="rId23"/>
      <p:bold r:id="rId24"/>
      <p:italic r:id="rId25"/>
      <p:boldItalic r:id="rId26"/>
    </p:embeddedFont>
    <p:embeddedFont>
      <p:font typeface="Bitter SemiBold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Rubik" pitchFamily="2" charset="-79"/>
      <p:regular r:id="rId37"/>
      <p:bold r:id="rId38"/>
      <p:italic r:id="rId39"/>
      <p:boldItalic r:id="rId40"/>
    </p:embeddedFont>
    <p:embeddedFont>
      <p:font typeface="Rubik Medium" pitchFamily="2" charset="-79"/>
      <p:regular r:id="rId41"/>
      <p:italic r:id="rId42"/>
    </p:embeddedFont>
    <p:embeddedFont>
      <p:font typeface="Rubik SemiBold" pitchFamily="2" charset="-79"/>
      <p:regular r:id="rId43"/>
      <p:bold r:id="rId44"/>
      <p:italic r:id="rId45"/>
      <p:boldItalic r:id="rId46"/>
    </p:embeddedFont>
    <p:embeddedFont>
      <p:font typeface="Source Code Pro" panose="020B0509030403020204" pitchFamily="49" charset="0"/>
      <p:regular r:id="rId47"/>
      <p:bold r:id="rId48"/>
    </p:embeddedFont>
  </p:embeddedFontLst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7" autoAdjust="0"/>
    <p:restoredTop sz="96327" autoAdjust="0"/>
  </p:normalViewPr>
  <p:slideViewPr>
    <p:cSldViewPr snapToGrid="0">
      <p:cViewPr varScale="1">
        <p:scale>
          <a:sx n="124" d="100"/>
          <a:sy n="124" d="100"/>
        </p:scale>
        <p:origin x="232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349</c:v>
                </c:pt>
                <c:pt idx="1">
                  <c:v>229</c:v>
                </c:pt>
                <c:pt idx="2">
                  <c:v>170</c:v>
                </c:pt>
                <c:pt idx="3">
                  <c:v>122</c:v>
                </c:pt>
                <c:pt idx="4">
                  <c:v>118</c:v>
                </c:pt>
                <c:pt idx="5">
                  <c:v>111</c:v>
                </c:pt>
                <c:pt idx="6">
                  <c:v>99</c:v>
                </c:pt>
                <c:pt idx="7">
                  <c:v>61</c:v>
                </c:pt>
                <c:pt idx="8">
                  <c:v>55</c:v>
                </c:pt>
                <c:pt idx="9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2024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34F9612-31EC-EA48-A6C2-741AA0810B6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2EF5D03-DD68-7246-9F2B-9725D76668E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7.5957412557201252E-3"/>
                  <c:y val="2.6377875845865375E-3"/>
                </c:manualLayout>
              </c:layout>
              <c:tx>
                <c:rich>
                  <a:bodyPr/>
                  <a:lstStyle/>
                  <a:p>
                    <a:fld id="{D6926DE8-F92D-D244-9242-E8C8D4804E3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D78E4336-DB90-5448-A7BA-DC81ACE950F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127587A7-57D8-E54E-B3DA-A95B5E52018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5EA5CCBF-C5CC-AD41-9750-E4F59C4B89B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72BE5F1B-3A20-8D4B-8713-C39CD02C69B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829B1BA1-61EE-2740-BE0A-DD16F692092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5.7802765797418587E-3"/>
                  <c:y val="-3.4096730688370652E-3"/>
                </c:manualLayout>
              </c:layout>
              <c:tx>
                <c:rich>
                  <a:bodyPr/>
                  <a:lstStyle/>
                  <a:p>
                    <a:fld id="{C16EC52B-EC52-1C47-BBBD-B912CFBCA46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3BCFEA4-40A8-AA49-B2AA-798A4344445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NL</c:v>
                </c:pt>
                <c:pt idx="4">
                  <c:v>AU</c:v>
                </c:pt>
                <c:pt idx="5">
                  <c:v>GB</c:v>
                </c:pt>
                <c:pt idx="6">
                  <c:v>IN</c:v>
                </c:pt>
                <c:pt idx="7">
                  <c:v>ES</c:v>
                </c:pt>
                <c:pt idx="8">
                  <c:v>PL</c:v>
                </c:pt>
                <c:pt idx="9">
                  <c:v>SE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151836151</c:v>
                </c:pt>
                <c:pt idx="1">
                  <c:v>43756280</c:v>
                </c:pt>
                <c:pt idx="2">
                  <c:v>22001851</c:v>
                </c:pt>
                <c:pt idx="3">
                  <c:v>21169219</c:v>
                </c:pt>
                <c:pt idx="4">
                  <c:v>11973542</c:v>
                </c:pt>
                <c:pt idx="5">
                  <c:v>11416336</c:v>
                </c:pt>
                <c:pt idx="6">
                  <c:v>10361436</c:v>
                </c:pt>
                <c:pt idx="7">
                  <c:v>9232556</c:v>
                </c:pt>
                <c:pt idx="8">
                  <c:v>8675622</c:v>
                </c:pt>
                <c:pt idx="9">
                  <c:v>7527698</c:v>
                </c:pt>
                <c:pt idx="10" formatCode="#,##0">
                  <c:v>90023780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NL</c:v>
                  </c:pt>
                  <c:pt idx="4">
                    <c:v>AU</c:v>
                  </c:pt>
                  <c:pt idx="5">
                    <c:v>GB</c:v>
                  </c:pt>
                  <c:pt idx="6">
                    <c:v>IN</c:v>
                  </c:pt>
                  <c:pt idx="7">
                    <c:v>ES</c:v>
                  </c:pt>
                  <c:pt idx="8">
                    <c:v>PL</c:v>
                  </c:pt>
                  <c:pt idx="9">
                    <c:v>SE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DD7DA06-4A90-E84A-8C0F-3CD19B67A3D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1A1B427C-0C9C-2B48-995D-8BA196A66661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ED3C49E-3C2A-BF44-8CBF-DF01C2C4E8E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89BA759-C707-F244-BCE3-9D43BE6EBAC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C4186619-7B6B-9446-863E-DD6F920A08A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E755CBB7-908C-C043-9858-C6625578624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5311595C-0FFF-B344-94D2-201E3DB9C9E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8D827727-8700-4B4B-B5AD-AE19638BD7C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E66BC830-771D-B241-A4E7-CFDFD6FA218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D04C0A0A-F614-4248-BB2D-1811B1D245F7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DE</c:v>
                </c:pt>
                <c:pt idx="8">
                  <c:v>CA</c:v>
                </c:pt>
                <c:pt idx="9">
                  <c:v>FR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39651</c:v>
                </c:pt>
                <c:pt idx="1">
                  <c:v>28249</c:v>
                </c:pt>
                <c:pt idx="2">
                  <c:v>20284</c:v>
                </c:pt>
                <c:pt idx="3">
                  <c:v>16122</c:v>
                </c:pt>
                <c:pt idx="4">
                  <c:v>14305</c:v>
                </c:pt>
                <c:pt idx="5">
                  <c:v>9275</c:v>
                </c:pt>
                <c:pt idx="6">
                  <c:v>8749</c:v>
                </c:pt>
                <c:pt idx="7">
                  <c:v>5933</c:v>
                </c:pt>
                <c:pt idx="8">
                  <c:v>5880</c:v>
                </c:pt>
                <c:pt idx="9">
                  <c:v>5787</c:v>
                </c:pt>
                <c:pt idx="10">
                  <c:v>82368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DE</c:v>
                  </c:pt>
                  <c:pt idx="8">
                    <c:v>CA</c:v>
                  </c:pt>
                  <c:pt idx="9">
                    <c:v>FR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6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Sheet1!$C$2:$C$18</c:f>
              <c:numCache>
                <c:formatCode>General</c:formatCode>
                <c:ptCount val="17"/>
                <c:pt idx="16" formatCode="0">
                  <c:v>1590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DE-D14C-88ED-EB6C8AFDF26F}"/>
              </c:ext>
            </c:extLst>
          </c:dPt>
          <c:dLbls>
            <c:dLbl>
              <c:idx val="16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Sheet1!$D$2:$D$18</c:f>
              <c:numCache>
                <c:formatCode>General</c:formatCode>
                <c:ptCount val="17"/>
                <c:pt idx="16" formatCode="0">
                  <c:v>2120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105</c:v>
                </c:pt>
                <c:pt idx="1">
                  <c:v>178</c:v>
                </c:pt>
                <c:pt idx="2">
                  <c:v>412</c:v>
                </c:pt>
                <c:pt idx="3">
                  <c:v>496</c:v>
                </c:pt>
                <c:pt idx="4">
                  <c:v>668</c:v>
                </c:pt>
                <c:pt idx="5">
                  <c:v>1138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124</c:v>
                </c:pt>
                <c:pt idx="1">
                  <c:v>200</c:v>
                </c:pt>
                <c:pt idx="2">
                  <c:v>452</c:v>
                </c:pt>
                <c:pt idx="3">
                  <c:v>542</c:v>
                </c:pt>
                <c:pt idx="4">
                  <c:v>741</c:v>
                </c:pt>
                <c:pt idx="5">
                  <c:v>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14/11/2024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14/11/2024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egumedata.org/about#legume-phylogeny-working-group" TargetMode="External"/><Relationship Id="rId13" Type="http://schemas.openxmlformats.org/officeDocument/2006/relationships/hyperlink" Target="https://biodiversidad.co/" TargetMode="External"/><Relationship Id="rId3" Type="http://schemas.openxmlformats.org/officeDocument/2006/relationships/hyperlink" Target="https://www.gbif.us/" TargetMode="External"/><Relationship Id="rId7" Type="http://schemas.openxmlformats.org/officeDocument/2006/relationships/hyperlink" Target="http://www.canadensys.net/" TargetMode="External"/><Relationship Id="rId12" Type="http://schemas.openxmlformats.org/officeDocument/2006/relationships/hyperlink" Target="https://www.nlbif.nl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egumedata.org/" TargetMode="External"/><Relationship Id="rId11" Type="http://schemas.openxmlformats.org/officeDocument/2006/relationships/hyperlink" Target="https://specimens.hetnatuurhistorisch.nl/" TargetMode="External"/><Relationship Id="rId5" Type="http://schemas.openxmlformats.org/officeDocument/2006/relationships/hyperlink" Target="https://www.usgs.gov/" TargetMode="External"/><Relationship Id="rId10" Type="http://schemas.openxmlformats.org/officeDocument/2006/relationships/hyperlink" Target="https://www.sprep.org/" TargetMode="External"/><Relationship Id="rId4" Type="http://schemas.openxmlformats.org/officeDocument/2006/relationships/hyperlink" Target="https://www.usgs.gov/core-science-systems/science-analytics-and-synthesis" TargetMode="External"/><Relationship Id="rId9" Type="http://schemas.openxmlformats.org/officeDocument/2006/relationships/hyperlink" Target="https://pbif.sprep.org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259F-303C-F894-4EB7-7812C76C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EA834-49ED-ADE0-8D7D-C031FBD6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DE9DA-F602-C393-A1F0-71DA55E79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AD9-03AE-BEE2-AE52-89362E5B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7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a pilot programme, the first 5 portals went live in October 2021. </a:t>
            </a:r>
          </a:p>
          <a:p>
            <a:endParaRPr lang="en-GB" dirty="0"/>
          </a:p>
          <a:p>
            <a:r>
              <a:rPr lang="en-GB" dirty="0"/>
              <a:t>These included portals from:</a:t>
            </a:r>
          </a:p>
          <a:p>
            <a:endParaRPr lang="en-GB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3"/>
              </a:rPr>
              <a:t>GBIF.us</a:t>
            </a:r>
            <a:b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Sponsored and co-developed by the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4"/>
              </a:rPr>
              <a:t>Science Analytics and Synthesis Program</a:t>
            </a: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 (SAS) of the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5"/>
              </a:rPr>
              <a:t>U.S. Geological Survey</a:t>
            </a: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 (USGS)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6"/>
              </a:rPr>
              <a:t>Legume Data Portal</a:t>
            </a:r>
            <a:b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Sponsored by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7"/>
              </a:rPr>
              <a:t>Canadensys</a:t>
            </a: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 and co-developed by the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8"/>
              </a:rPr>
              <a:t>Legume Phylogeny Working Group</a:t>
            </a:r>
            <a:endParaRPr lang="en-US" b="0" i="0" dirty="0">
              <a:solidFill>
                <a:srgbClr val="4E565F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9"/>
              </a:rPr>
              <a:t>PBIF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9"/>
              </a:rPr>
              <a:t>: Pacific Biodiversity Information Facility</a:t>
            </a:r>
            <a:b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Sponsored and co-developed and by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10"/>
              </a:rPr>
              <a:t>Secretariat of the Pacific Regional Environmental Programme</a:t>
            </a: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 (SPREP))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11"/>
              </a:rPr>
              <a:t>Rotterdam Natural History Museum</a:t>
            </a:r>
            <a:b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Sponsored by </a:t>
            </a:r>
            <a:r>
              <a:rPr lang="en-US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12"/>
              </a:rPr>
              <a:t>NLBIF</a:t>
            </a:r>
            <a:r>
              <a:rPr lang="en-US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13"/>
              </a:rPr>
              <a:t>SiB Colombia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There are currently 21 hosted portals in production from GBIF participants, publishing institutions and networks. There are 29 more in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7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14/11/2024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14/11/2024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14/11/2024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14/11/2024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14/11/2024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14/11/2024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14/11/2024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54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03141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58540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14/11/2024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  <p:sldLayoutId id="2147483835" r:id="rId46"/>
    <p:sldLayoutId id="2147483836" r:id="rId47"/>
    <p:sldLayoutId id="2147483837" r:id="rId48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3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osted-portals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6.emf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1 October 2024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2024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390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341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159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137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127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124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78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/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35A0B-1115-9E38-0AA7-CD9B6BA6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80D2DB8-02C8-3CE8-2447-F26EA69E9F44}"/>
              </a:ext>
            </a:extLst>
          </p:cNvPr>
          <p:cNvSpPr/>
          <p:nvPr/>
        </p:nvSpPr>
        <p:spPr>
          <a:xfrm>
            <a:off x="9401157" y="3901188"/>
            <a:ext cx="5707938" cy="5707938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vv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3764CC-144E-BF5C-33F9-DFD2D2260A91}"/>
              </a:ext>
            </a:extLst>
          </p:cNvPr>
          <p:cNvSpPr/>
          <p:nvPr/>
        </p:nvSpPr>
        <p:spPr>
          <a:xfrm>
            <a:off x="5497153" y="258522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10FE5-60F0-E452-7DA8-3813390EB5FA}"/>
              </a:ext>
            </a:extLst>
          </p:cNvPr>
          <p:cNvSpPr/>
          <p:nvPr/>
        </p:nvSpPr>
        <p:spPr>
          <a:xfrm>
            <a:off x="3198197" y="6109815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B4250FE-594A-6E07-501D-ED3BF36016BB}"/>
              </a:ext>
            </a:extLst>
          </p:cNvPr>
          <p:cNvSpPr/>
          <p:nvPr/>
        </p:nvSpPr>
        <p:spPr>
          <a:xfrm>
            <a:off x="4828751" y="9433747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0F2783-3537-B985-1A88-03D59A6E2B5F}"/>
              </a:ext>
            </a:extLst>
          </p:cNvPr>
          <p:cNvSpPr/>
          <p:nvPr/>
        </p:nvSpPr>
        <p:spPr>
          <a:xfrm>
            <a:off x="17876278" y="9433866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932CCE-143F-8B02-06C2-86D1E0948EEE}"/>
              </a:ext>
            </a:extLst>
          </p:cNvPr>
          <p:cNvSpPr/>
          <p:nvPr/>
        </p:nvSpPr>
        <p:spPr>
          <a:xfrm>
            <a:off x="20314248" y="6105333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B37D7-37C4-C71D-4882-18CCAB0AD5ED}"/>
              </a:ext>
            </a:extLst>
          </p:cNvPr>
          <p:cNvSpPr/>
          <p:nvPr/>
        </p:nvSpPr>
        <p:spPr>
          <a:xfrm>
            <a:off x="4283765" y="2558516"/>
            <a:ext cx="31979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Suggestions reviewed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E2FF7-C748-25CA-F379-77D716678ACC}"/>
              </a:ext>
            </a:extLst>
          </p:cNvPr>
          <p:cNvSpPr>
            <a:spLocks noChangeAspect="1"/>
          </p:cNvSpPr>
          <p:nvPr/>
        </p:nvSpPr>
        <p:spPr>
          <a:xfrm>
            <a:off x="19509368" y="6152315"/>
            <a:ext cx="2664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Collections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B7CA87-F9C5-B04D-1F5E-64382D53A6E5}"/>
              </a:ext>
            </a:extLst>
          </p:cNvPr>
          <p:cNvSpPr/>
          <p:nvPr/>
        </p:nvSpPr>
        <p:spPr>
          <a:xfrm>
            <a:off x="2973388" y="9549860"/>
            <a:ext cx="33583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 editors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C16FC5-34A4-7A6F-40C2-C16C9A53807C}"/>
              </a:ext>
            </a:extLst>
          </p:cNvPr>
          <p:cNvSpPr/>
          <p:nvPr/>
        </p:nvSpPr>
        <p:spPr>
          <a:xfrm>
            <a:off x="2474843" y="6029158"/>
            <a:ext cx="2466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0B3168-6DC2-1BD8-F9C8-C5F8C5148496}"/>
              </a:ext>
            </a:extLst>
          </p:cNvPr>
          <p:cNvSpPr/>
          <p:nvPr/>
        </p:nvSpPr>
        <p:spPr>
          <a:xfrm>
            <a:off x="17709318" y="9650296"/>
            <a:ext cx="33883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Digitized specimens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5C0CB-D861-9595-5017-7982270570AA}"/>
              </a:ext>
            </a:extLst>
          </p:cNvPr>
          <p:cNvSpPr txBox="1"/>
          <p:nvPr/>
        </p:nvSpPr>
        <p:spPr>
          <a:xfrm>
            <a:off x="3763387" y="10195269"/>
            <a:ext cx="2568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53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22318-02AF-AE7A-4DC7-6C1BA2AD4775}"/>
              </a:ext>
            </a:extLst>
          </p:cNvPr>
          <p:cNvSpPr txBox="1"/>
          <p:nvPr/>
        </p:nvSpPr>
        <p:spPr>
          <a:xfrm>
            <a:off x="19509368" y="6818244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8,125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ADFBF-848A-4A5D-B6E8-4CD1FE46D375}"/>
              </a:ext>
            </a:extLst>
          </p:cNvPr>
          <p:cNvSpPr txBox="1"/>
          <p:nvPr/>
        </p:nvSpPr>
        <p:spPr>
          <a:xfrm>
            <a:off x="17674108" y="10785882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229,025,693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CC0FB9-F0CE-8A93-0F54-C004A4183ADC}"/>
              </a:ext>
            </a:extLst>
          </p:cNvPr>
          <p:cNvSpPr txBox="1"/>
          <p:nvPr/>
        </p:nvSpPr>
        <p:spPr>
          <a:xfrm>
            <a:off x="5379751" y="3633538"/>
            <a:ext cx="2083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1,610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B441F7-3EE2-39D5-17B4-C0557BC91D18}"/>
              </a:ext>
            </a:extLst>
          </p:cNvPr>
          <p:cNvSpPr txBox="1"/>
          <p:nvPr/>
        </p:nvSpPr>
        <p:spPr>
          <a:xfrm>
            <a:off x="2096797" y="6640436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CDAEA0-237B-9C3C-3CE6-308A8DEF20CD}"/>
              </a:ext>
            </a:extLst>
          </p:cNvPr>
          <p:cNvSpPr/>
          <p:nvPr/>
        </p:nvSpPr>
        <p:spPr>
          <a:xfrm>
            <a:off x="19140440" y="630468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620207-0E97-CDB0-4CAE-4598698B9629}"/>
              </a:ext>
            </a:extLst>
          </p:cNvPr>
          <p:cNvSpPr/>
          <p:nvPr/>
        </p:nvSpPr>
        <p:spPr>
          <a:xfrm>
            <a:off x="5106771" y="622928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4BB6FE-B48F-6F13-1527-34E84197776B}"/>
              </a:ext>
            </a:extLst>
          </p:cNvPr>
          <p:cNvSpPr/>
          <p:nvPr/>
        </p:nvSpPr>
        <p:spPr>
          <a:xfrm>
            <a:off x="17388889" y="268943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E4967-3D92-E210-C4C9-DD323D6DB93A}"/>
              </a:ext>
            </a:extLst>
          </p:cNvPr>
          <p:cNvSpPr>
            <a:spLocks noChangeAspect="1"/>
          </p:cNvSpPr>
          <p:nvPr/>
        </p:nvSpPr>
        <p:spPr>
          <a:xfrm>
            <a:off x="16875969" y="2619857"/>
            <a:ext cx="3004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Institutions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4E293F-DCB9-AD3E-621C-4D0C0DB6E62B}"/>
              </a:ext>
            </a:extLst>
          </p:cNvPr>
          <p:cNvSpPr txBox="1"/>
          <p:nvPr/>
        </p:nvSpPr>
        <p:spPr>
          <a:xfrm>
            <a:off x="15903623" y="3277009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8,547	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2ED76-70F3-C744-54A4-48F155C85E93}"/>
              </a:ext>
            </a:extLst>
          </p:cNvPr>
          <p:cNvSpPr/>
          <p:nvPr/>
        </p:nvSpPr>
        <p:spPr>
          <a:xfrm>
            <a:off x="16476578" y="277182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323D7A-3F30-443E-C86C-355421455403}"/>
              </a:ext>
            </a:extLst>
          </p:cNvPr>
          <p:cNvSpPr/>
          <p:nvPr/>
        </p:nvSpPr>
        <p:spPr>
          <a:xfrm>
            <a:off x="17299199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22791A-9E39-B7D2-54EC-FA5F18962E30}"/>
              </a:ext>
            </a:extLst>
          </p:cNvPr>
          <p:cNvSpPr/>
          <p:nvPr/>
        </p:nvSpPr>
        <p:spPr>
          <a:xfrm>
            <a:off x="6530256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29F537-8F29-F444-A8EB-9FE1CE7FBAE9}"/>
              </a:ext>
            </a:extLst>
          </p:cNvPr>
          <p:cNvSpPr/>
          <p:nvPr/>
        </p:nvSpPr>
        <p:spPr>
          <a:xfrm>
            <a:off x="7638844" y="275284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946DFFBA-E3DA-6EB5-0D91-3F108B8BBE68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DK" sz="2000" b="1" dirty="0">
                <a:latin typeface="Rubik SemiBold" pitchFamily="2" charset="-79"/>
                <a:cs typeface="Rubik SemiBold" pitchFamily="2" charset="-79"/>
              </a:rPr>
              <a:t>scientific-collections.gbif.org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7568242-B851-0D8A-883D-A694F640ACCE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err="1">
                <a:latin typeface="Rubik Medium" pitchFamily="2" charset="-79"/>
              </a:rPr>
              <a:t>GRSciColl</a:t>
            </a:r>
            <a:r>
              <a:rPr lang="en-GB" sz="2000" dirty="0">
                <a:latin typeface="Rubik Medium" pitchFamily="2" charset="-79"/>
              </a:rPr>
              <a:t> by the numbers | 1 Oct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D26BB-F933-CCCB-3316-43990E8E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541" y="6640436"/>
            <a:ext cx="8333047" cy="413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69ACB-36BF-00A7-24BF-CDC0EE5DE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197" y="4491462"/>
            <a:ext cx="3601605" cy="2387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03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732790A-3291-6F44-B5DF-64539729CEC8}"/>
              </a:ext>
            </a:extLst>
          </p:cNvPr>
          <p:cNvSpPr/>
          <p:nvPr/>
        </p:nvSpPr>
        <p:spPr>
          <a:xfrm rot="21208879">
            <a:off x="3142161" y="3957938"/>
            <a:ext cx="18089855" cy="68994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DEFD46-01A9-0B00-FFBB-FA382116FF3D}"/>
              </a:ext>
            </a:extLst>
          </p:cNvPr>
          <p:cNvSpPr/>
          <p:nvPr/>
        </p:nvSpPr>
        <p:spPr>
          <a:xfrm>
            <a:off x="10391456" y="5612003"/>
            <a:ext cx="3591268" cy="3591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Hosted portals</a:t>
            </a:r>
            <a:endParaRPr lang="en-GB" sz="20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7B612B84-79E9-7C33-146E-045EBF5F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  <a:hlinkClick r:id="rId3"/>
              </a:rPr>
              <a:t>https://www.gbif.org/hosted-portals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C9807-4C5A-139A-C9FF-148ADE84C36A}"/>
              </a:ext>
            </a:extLst>
          </p:cNvPr>
          <p:cNvSpPr txBox="1"/>
          <p:nvPr/>
        </p:nvSpPr>
        <p:spPr>
          <a:xfrm>
            <a:off x="18488826" y="4524097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Participant and GBIF Regional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E8B40-9F3E-7F8D-7E2D-8ED9B2B3F01D}"/>
              </a:ext>
            </a:extLst>
          </p:cNvPr>
          <p:cNvSpPr txBox="1"/>
          <p:nvPr/>
        </p:nvSpPr>
        <p:spPr>
          <a:xfrm>
            <a:off x="8854169" y="10374801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 development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DA2C0-61B4-42AE-CBF3-BEA0734E576D}"/>
              </a:ext>
            </a:extLst>
          </p:cNvPr>
          <p:cNvSpPr txBox="1"/>
          <p:nvPr/>
        </p:nvSpPr>
        <p:spPr>
          <a:xfrm>
            <a:off x="6978554" y="6090267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Institutional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74937E-37FF-B21C-72F4-52C4BDE8C6A7}"/>
              </a:ext>
            </a:extLst>
          </p:cNvPr>
          <p:cNvSpPr txBox="1"/>
          <p:nvPr/>
        </p:nvSpPr>
        <p:spPr>
          <a:xfrm>
            <a:off x="19750930" y="9457138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Networks/thematic networks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E9DE7-08E6-A3AE-21B2-6D0253281D79}"/>
              </a:ext>
            </a:extLst>
          </p:cNvPr>
          <p:cNvSpPr txBox="1"/>
          <p:nvPr/>
        </p:nvSpPr>
        <p:spPr>
          <a:xfrm>
            <a:off x="10938055" y="6110230"/>
            <a:ext cx="2498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23</a:t>
            </a:r>
            <a:endParaRPr lang="en-DK" sz="96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95FA2-08F5-E887-5618-B32F3CEA1CF4}"/>
              </a:ext>
            </a:extLst>
          </p:cNvPr>
          <p:cNvSpPr txBox="1"/>
          <p:nvPr/>
        </p:nvSpPr>
        <p:spPr>
          <a:xfrm>
            <a:off x="10391456" y="7539677"/>
            <a:ext cx="3591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Hosted portals in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4A1443-B16A-BECD-43EF-4A5922637D9A}"/>
              </a:ext>
            </a:extLst>
          </p:cNvPr>
          <p:cNvSpPr txBox="1"/>
          <p:nvPr/>
        </p:nvSpPr>
        <p:spPr>
          <a:xfrm>
            <a:off x="6978554" y="5445672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F038D-A868-5EB4-B78C-E68344BBF2F1}"/>
              </a:ext>
            </a:extLst>
          </p:cNvPr>
          <p:cNvSpPr txBox="1"/>
          <p:nvPr/>
        </p:nvSpPr>
        <p:spPr>
          <a:xfrm>
            <a:off x="8854169" y="968652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29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FF1FF0-5BD3-5AF0-E61D-1478D8BAEBFB}"/>
              </a:ext>
            </a:extLst>
          </p:cNvPr>
          <p:cNvSpPr txBox="1"/>
          <p:nvPr/>
        </p:nvSpPr>
        <p:spPr>
          <a:xfrm>
            <a:off x="19748741" y="876431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8765C-C2E9-2068-B508-6C6D72D5B638}"/>
              </a:ext>
            </a:extLst>
          </p:cNvPr>
          <p:cNvSpPr txBox="1"/>
          <p:nvPr/>
        </p:nvSpPr>
        <p:spPr>
          <a:xfrm>
            <a:off x="18488826" y="3792967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12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6" name="Picture 5" descr="A picture containing gift wrapping&#10;&#10;Description automatically generated">
            <a:extLst>
              <a:ext uri="{FF2B5EF4-FFF2-40B4-BE49-F238E27FC236}">
                <a16:creationId xmlns:a16="http://schemas.microsoft.com/office/drawing/2014/main" id="{269BA72B-1DAE-E88C-F6D9-570C0FDEF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989" y="7397750"/>
            <a:ext cx="3481324" cy="35043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3E4A85-DC61-9CF4-6FAE-A4AED6511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014" y="3257550"/>
            <a:ext cx="3663633" cy="27939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254F78-3C65-1AA4-8516-A119FA46B7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07" y="8501525"/>
            <a:ext cx="3366272" cy="34781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00063A-C7AA-F9BC-A6C5-FBDEB0C8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76" y="3904180"/>
            <a:ext cx="3029387" cy="32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3,012,759,238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11,103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192.6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108,760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2,287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sz="2000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 Medium" pitchFamily="2" charset="-79"/>
              </a:rPr>
              <a:t>By the numbers | 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205.6 million records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with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133.3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62.7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1,492,763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10, 780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0E8D7ED-B83A-9BF5-ADE7-D2C1DFA9DB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r="39034" b="14814"/>
          <a:stretch/>
        </p:blipFill>
        <p:spPr>
          <a:xfrm>
            <a:off x="12191206" y="3257550"/>
            <a:ext cx="11484768" cy="8297863"/>
          </a:xfrm>
        </p:spPr>
      </p:pic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October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81F7C-600A-3460-3F5C-F0B7F5882E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0" r="4165" b="10332"/>
          <a:stretch/>
        </p:blipFill>
        <p:spPr>
          <a:xfrm>
            <a:off x="7870825" y="3728851"/>
            <a:ext cx="15792450" cy="782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5BD722-EA91-A036-6736-5E17520B4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r="4099" b="10389"/>
          <a:stretch/>
        </p:blipFill>
        <p:spPr>
          <a:xfrm>
            <a:off x="7870825" y="3748006"/>
            <a:ext cx="15805149" cy="78074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/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2024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3"/>
          <a:ext cx="20162837" cy="81122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2023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779,034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874,459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323,550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11.10 %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3.58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307,357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392,210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179,957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6.17 %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4.46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308,641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353,795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155,670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5.33 %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4.07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373,233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424,267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152,736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5.23 %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3.32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629,072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876,904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149,074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5.11 %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3.21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257,716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314,458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147,795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5.07 %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5.29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298,019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346,364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145,473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4.99 %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4.13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Indonesia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199,094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242,581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135,845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4.66 %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5.39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278,304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328,141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131,256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4.50 %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4.55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248,339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274,140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101,432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3.48 %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3.47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6,569,963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7,905,285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2,917,958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2024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/>
        </p:nvGraphicFramePr>
        <p:xfrm>
          <a:off x="2147893" y="3257555"/>
          <a:ext cx="10029040" cy="8407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151,836,151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151,004,708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43,756,280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13,208,845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22,001,851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22,744,659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21,169,219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14,293,849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11,973,542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12,714,959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11,416,336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36,220,446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10,361,436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8,542,437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9,232,556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7,633,366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8,675,622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2,600,757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7,527,698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9,339,841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90,023,780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81,266,325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387,974,471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355,993,458</a:t>
                      </a:r>
                      <a:endParaRPr lang="da-DK" sz="1800" b="0" dirty="0">
                        <a:solidFill>
                          <a:schemeClr val="accent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2024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39,651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39,253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28,249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34,275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20,284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26,051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16,122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19,341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14,305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18,370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9,275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13,492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8,749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10,044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5,933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5,788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5,880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6,649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5,787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7,248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82,368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87,262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236,603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267,773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151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≥10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October 2024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/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9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8</TotalTime>
  <Words>996</Words>
  <Application>Microsoft Macintosh PowerPoint</Application>
  <PresentationFormat>Custom</PresentationFormat>
  <Paragraphs>449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Rubik Medium</vt:lpstr>
      <vt:lpstr>Bitter SemiBold</vt:lpstr>
      <vt:lpstr>Roboto Condensed Light</vt:lpstr>
      <vt:lpstr>Roboto</vt:lpstr>
      <vt:lpstr>Bitter</vt:lpstr>
      <vt:lpstr>Rubik SemiBold</vt:lpstr>
      <vt:lpstr>Rubik</vt:lpstr>
      <vt:lpstr>Source Code Pro</vt:lpstr>
      <vt:lpstr>Arial</vt:lpstr>
      <vt:lpstr>Tema de Office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2024</vt:lpstr>
      <vt:lpstr>Occurrences published by country: 2024</vt:lpstr>
      <vt:lpstr>Data download requests by country: 2024</vt:lpstr>
      <vt:lpstr>Peer-reviewed publications using GBIF-mediated data</vt:lpstr>
      <vt:lpstr>Data use in peer-reviewed journals: 2024</vt:lpstr>
      <vt:lpstr>PowerPoint Presentation</vt:lpstr>
      <vt:lpstr>Hosted portals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1</cp:revision>
  <dcterms:created xsi:type="dcterms:W3CDTF">2024-11-14T09:01:12Z</dcterms:created>
  <dcterms:modified xsi:type="dcterms:W3CDTF">2024-11-14T09:09:43Z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